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80fe6e45d94e72" /><Relationship Type="http://schemas.openxmlformats.org/officeDocument/2006/relationships/extended-properties" Target="/docProps/app.xml" Id="Rd7d463e40fb142bf" /><Relationship Type="http://schemas.openxmlformats.org/officeDocument/2006/relationships/officeDocument" Target="/ppt/presentation.xml" Id="R4e022959b50542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3bf860178421d"/>
  </p:sldMasterIdLst>
  <p:notesMasterIdLst>
    <p:notesMasterId xmlns:r="http://schemas.openxmlformats.org/officeDocument/2006/relationships" r:id="R2e065259a3af401c"/>
  </p:notesMasterIdLst>
  <p:sldIdLst>
    <p:sldId xmlns:r="http://schemas.openxmlformats.org/officeDocument/2006/relationships" id="256" r:id="R4a4dba43873149d3"/>
    <p:sldId xmlns:r="http://schemas.openxmlformats.org/officeDocument/2006/relationships" id="257" r:id="Rf79ff725288642bb"/>
    <p:sldId xmlns:r="http://schemas.openxmlformats.org/officeDocument/2006/relationships" id="258" r:id="Ra8321183ca86469e"/>
    <p:sldId xmlns:r="http://schemas.openxmlformats.org/officeDocument/2006/relationships" id="259" r:id="Rcefb2b69646f43b4"/>
    <p:sldId xmlns:r="http://schemas.openxmlformats.org/officeDocument/2006/relationships" id="260" r:id="R1a4f60134d8640f9"/>
    <p:sldId xmlns:r="http://schemas.openxmlformats.org/officeDocument/2006/relationships" id="261" r:id="Rf77831148dc34a33"/>
    <p:sldId xmlns:r="http://schemas.openxmlformats.org/officeDocument/2006/relationships" id="262" r:id="Raf13b6ae68f54c0c"/>
    <p:sldId xmlns:r="http://schemas.openxmlformats.org/officeDocument/2006/relationships" id="263" r:id="Re9345dc2299b4135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3bf860178421d" /><Relationship Type="http://schemas.openxmlformats.org/officeDocument/2006/relationships/theme" Target="/ppt/theme/theme1.xml" Id="Re36da7dd61174d98" /><Relationship Type="http://schemas.openxmlformats.org/officeDocument/2006/relationships/notesMaster" Target="/ppt/notesMasters/notesMaster1.xml" Id="R2e065259a3af401c" /><Relationship Type="http://schemas.openxmlformats.org/officeDocument/2006/relationships/presProps" Target="/ppt/presProps.xml" Id="Re344e2b71b0545b2" /><Relationship Type="http://schemas.openxmlformats.org/officeDocument/2006/relationships/viewProps" Target="/ppt/viewProps.xml" Id="R2e7ecec632fd4f4b" /><Relationship Type="http://schemas.openxmlformats.org/officeDocument/2006/relationships/tableStyles" Target="/ppt/tableStyles.xml" Id="Rc0a325ce485848a8" /><Relationship Type="http://schemas.openxmlformats.org/officeDocument/2006/relationships/slide" Target="/ppt/slides/slide1.xml" Id="R4a4dba43873149d3" /><Relationship Type="http://schemas.openxmlformats.org/officeDocument/2006/relationships/slide" Target="/ppt/slides/slide2.xml" Id="Rf79ff725288642bb" /><Relationship Type="http://schemas.openxmlformats.org/officeDocument/2006/relationships/slide" Target="/ppt/slides/slide3.xml" Id="Ra8321183ca86469e" /><Relationship Type="http://schemas.openxmlformats.org/officeDocument/2006/relationships/slide" Target="/ppt/slides/slide4.xml" Id="Rcefb2b69646f43b4" /><Relationship Type="http://schemas.openxmlformats.org/officeDocument/2006/relationships/slide" Target="/ppt/slides/slide5.xml" Id="R1a4f60134d8640f9" /><Relationship Type="http://schemas.openxmlformats.org/officeDocument/2006/relationships/slide" Target="/ppt/slides/slide6.xml" Id="Rf77831148dc34a33" /><Relationship Type="http://schemas.openxmlformats.org/officeDocument/2006/relationships/slide" Target="/ppt/slides/slide7.xml" Id="Raf13b6ae68f54c0c" /><Relationship Type="http://schemas.openxmlformats.org/officeDocument/2006/relationships/slide" Target="/ppt/slides/slide8.xml" Id="Re9345dc2299b413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9e52fb781326422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9710a93cb0d4386" /><Relationship Type="http://schemas.openxmlformats.org/officeDocument/2006/relationships/notesMaster" Target="/ppt/notesMasters/notesMaster1.xml" Id="R78b646d597a7428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a2302968e634022" /><Relationship Type="http://schemas.openxmlformats.org/officeDocument/2006/relationships/notesMaster" Target="/ppt/notesMasters/notesMaster1.xml" Id="Rb330f58b1b1d439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a591b7fdce24a52" /><Relationship Type="http://schemas.openxmlformats.org/officeDocument/2006/relationships/notesMaster" Target="/ppt/notesMasters/notesMaster1.xml" Id="R73951a19fa65484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ca4e272dbfa41f8" /><Relationship Type="http://schemas.openxmlformats.org/officeDocument/2006/relationships/notesMaster" Target="/ppt/notesMasters/notesMaster1.xml" Id="Rca2ceaf10018425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dc8831ea15d4351" /><Relationship Type="http://schemas.openxmlformats.org/officeDocument/2006/relationships/notesMaster" Target="/ppt/notesMasters/notesMaster1.xml" Id="R3740dffe1e96420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14c7574c39548d4" /><Relationship Type="http://schemas.openxmlformats.org/officeDocument/2006/relationships/notesMaster" Target="/ppt/notesMasters/notesMaster1.xml" Id="Ra9a874bb845c44e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c4079d3b7eb14344" /><Relationship Type="http://schemas.openxmlformats.org/officeDocument/2006/relationships/notesMaster" Target="/ppt/notesMasters/notesMaster1.xml" Id="Ra4e83460cd264a7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79ebebdc2f24532" /><Relationship Type="http://schemas.openxmlformats.org/officeDocument/2006/relationships/notesMaster" Target="/ppt/notesMasters/notesMaster1.xml" Id="R249f899b99e94121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56b75a3d54c74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042d3566d4a41d9" /><Relationship Type="http://schemas.openxmlformats.org/officeDocument/2006/relationships/slideLayout" Target="/ppt/slideLayouts/slideLayout2.xml" Id="Rfc711b95f20e450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11b95f20e450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3741581bebc4164" /><Relationship Type="http://schemas.openxmlformats.org/officeDocument/2006/relationships/image" Target="/ppt/media/image.png" Id="R93fb8ada3c0244d0" /><Relationship Type="http://schemas.openxmlformats.org/officeDocument/2006/relationships/notesSlide" Target="/ppt/notesSlides/notesSlide1.xml" Id="R5428a6387546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09f79a6a1246b9" /><Relationship Type="http://schemas.openxmlformats.org/officeDocument/2006/relationships/notesSlide" Target="/ppt/notesSlides/notesSlide2.xml" Id="Rcf08e49ffa27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260d7f8307c48e3" /><Relationship Type="http://schemas.openxmlformats.org/officeDocument/2006/relationships/notesSlide" Target="/ppt/notesSlides/notesSlide3.xml" Id="R30d3c249a058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40c576f3ce84a54" /><Relationship Type="http://schemas.openxmlformats.org/officeDocument/2006/relationships/image" Target="/ppt/media/image2.png" Id="R59861e62b07a4373" /><Relationship Type="http://schemas.openxmlformats.org/officeDocument/2006/relationships/notesSlide" Target="/ppt/notesSlides/notesSlide4.xml" Id="Ra8a08218c120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6a36ec92a094f5b" /><Relationship Type="http://schemas.openxmlformats.org/officeDocument/2006/relationships/image" Target="/ppt/media/image3.png" Id="R6e63abbe35924957" /><Relationship Type="http://schemas.openxmlformats.org/officeDocument/2006/relationships/notesSlide" Target="/ppt/notesSlides/notesSlide5.xml" Id="R163ed172bf51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9b3b7a44fd7445f" /><Relationship Type="http://schemas.openxmlformats.org/officeDocument/2006/relationships/image" Target="/ppt/media/image4.png" Id="Rc6258aba8e884943" /><Relationship Type="http://schemas.openxmlformats.org/officeDocument/2006/relationships/notesSlide" Target="/ppt/notesSlides/notesSlide6.xml" Id="R615d11fe5bbd4d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ab13e9db43f44da" /><Relationship Type="http://schemas.openxmlformats.org/officeDocument/2006/relationships/notesSlide" Target="/ppt/notesSlides/notesSlide7.xml" Id="R72353a53497e461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5672dff2c234f13" /><Relationship Type="http://schemas.openxmlformats.org/officeDocument/2006/relationships/image" Target="/ppt/media/image5.png" Id="R748aa8dc05d242d0" /><Relationship Type="http://schemas.openxmlformats.org/officeDocument/2006/relationships/notesSlide" Target="/ppt/notesSlides/notesSlide8.xml" Id="R79a27193a014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over-background">
            <a:extLst xmlns:a="http://schemas.openxmlformats.org/drawingml/2006/main">
              <a:ext uri="{FF2B5EF4-FFF2-40B4-BE49-F238E27FC236}">
                <a16:creationId xmlns:a16="http://schemas.microsoft.com/office/drawing/2014/main" id="{1AFF2D1E-26CA-40D0-80AC-99FFE1227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38D988E-8088-47C9-BE17-6629B12A5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276350"/>
            <a:ext cx="16649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ROADMAP V2 / APRIL 29 2026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987C37F-435A-4B17-BA77-36F600BF4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71650"/>
            <a:ext cx="8648700" cy="2705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850" b="1">
                <a:solidFill>
                  <a:srgbClr val="12110E"/>
                </a:solidFill>
              </a:defRPr>
            </a:pPr>
            <a:r>
              <a:rPr sz="8850" b="1">
                <a:solidFill>
                  <a:srgbClr val="12110E"/>
                </a:solidFill>
              </a:rPr>
              <a:t>NOUNS NATION BUILDER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3275D4-10D0-4154-8D39-67B2CC89B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24400"/>
            <a:ext cx="11125200" cy="514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300">
                <a:solidFill>
                  <a:srgbClr val="5F5E5A"/>
                </a:solidFill>
              </a:defRPr>
            </a:pPr>
            <a:r>
              <a:rPr sz="3300">
                <a:solidFill>
                  <a:srgbClr val="5F5E5A"/>
                </a:solidFill>
              </a:rPr>
              <a:t>Browser room -&gt; agent broadcast -&gt; TV league -&gt; live final.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EE19127-00CB-4D1E-9AFE-477236552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467350"/>
            <a:ext cx="68580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FF3F"/>
          </a:solidFill>
          <a:ln xmlns:a="http://schemas.openxmlformats.org/drawingml/2006/main" w="0">
            <a:solidFill>
              <a:srgbClr val="D7FF3F"/>
            </a:solidFill>
            <a:prstDash val="solid"/>
          </a:ln>
        </p:spPr>
      </p:sp>
      <p:pic>
        <p:nvPicPr>
          <p:cNvPr id="6" name="battle-strip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3fb8ada3c0244d0"/>
          <a:srcRect xmlns:a="http://schemas.openxmlformats.org/drawingml/2006/main" l="0" t="32020" r="0" b="3202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819150" y="6457950"/>
            <a:ext cx="16649700" cy="31432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556892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hesis-background">
            <a:extLst xmlns:a="http://schemas.openxmlformats.org/drawingml/2006/main">
              <a:ext uri="{FF2B5EF4-FFF2-40B4-BE49-F238E27FC236}">
                <a16:creationId xmlns:a16="http://schemas.microsoft.com/office/drawing/2014/main" id="{62A7BED2-87AE-404F-BCFE-3FF19A514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BBF036-1025-4541-9C82-9FC65DAFE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24200"/>
            <a:ext cx="86677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INVESTMENT THESIS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C747E7C-FEF9-4D10-8735-3B54D91A9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38550"/>
            <a:ext cx="8667750" cy="2114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900" b="1">
                <a:solidFill>
                  <a:srgbClr val="12110E"/>
                </a:solidFill>
              </a:defRPr>
            </a:pPr>
            <a:r>
              <a:rPr sz="6900" b="1">
                <a:solidFill>
                  <a:srgbClr val="12110E"/>
                </a:solidFill>
              </a:rPr>
              <a:t>Buy the venue, not just the game.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35706EB-8263-4E43-8B28-AA0AD4EAF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000750"/>
            <a:ext cx="7391400" cy="1181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>
                <a:solidFill>
                  <a:srgbClr val="5F5E5A"/>
                </a:solidFill>
              </a:defRPr>
            </a:pPr>
            <a:r>
              <a:rPr sz="2550">
                <a:solidFill>
                  <a:srgbClr val="5F5E5A"/>
                </a:solidFill>
              </a:rPr>
              <a:t>The wedge is a live, AI-readable sports and culture venue where humans root, agents scout, and every output becomes a reusable artifact.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BD96502-5F10-43F8-9E84-DCC445BEE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0404" y="3623310"/>
            <a:ext cx="7378446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6"/>
          </a:solidFill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0299BCA-6476-4B6B-BC72-30A54D99C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3733800"/>
            <a:ext cx="70294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1. Browser room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9EBCC33-7F3A-452C-89DE-E0C8F2E499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0404" y="4297680"/>
            <a:ext cx="7378446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EF7FF"/>
          </a:solidFill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CAEB34-EC37-483A-A1B3-3D9377F2A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4419600"/>
            <a:ext cx="70294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2. Living-room TV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A0E5080-99AA-4B66-91C1-ED94B1D42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0404" y="4972050"/>
            <a:ext cx="7378446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E9EF"/>
          </a:solidFill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1452FA-C74B-4EA5-861A-635B4995E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5086350"/>
            <a:ext cx="70294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3. Partner venues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D1FD03F-DDE4-4AA5-A80B-B277129E3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0404" y="5646420"/>
            <a:ext cx="7378446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FF3F"/>
          </a:solidFill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67A061F-3339-4F90-872B-1026D2EAD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5753100"/>
            <a:ext cx="70294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4. Ticketed final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4EB6F00-B371-4B6E-B6D6-906842E89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6324600"/>
            <a:ext cx="73723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>
                <a:solidFill>
                  <a:srgbClr val="5F5E5A"/>
                </a:solidFill>
              </a:defRPr>
            </a:pPr>
            <a:r>
              <a:rPr sz="2250">
                <a:solidFill>
                  <a:srgbClr val="5F5E5A"/>
                </a:solidFill>
              </a:rPr>
              <a:t>Fund the venue. Prove the ritual. Delay the token.</a:t>
            </a:r>
          </a:p>
        </p:txBody>
      </p:sp>
    </p:spTree>
    <p:extLst>
      <p:ext uri="{BB962C8B-B14F-4D97-AF65-F5344CB8AC3E}">
        <p14:creationId xmlns:p14="http://schemas.microsoft.com/office/powerpoint/2010/main" val="1731172661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ai-curve-background">
            <a:extLst xmlns:a="http://schemas.openxmlformats.org/drawingml/2006/main">
              <a:ext uri="{FF2B5EF4-FFF2-40B4-BE49-F238E27FC236}">
                <a16:creationId xmlns:a16="http://schemas.microsoft.com/office/drawing/2014/main" id="{2459C656-F870-4BEA-BDAD-E6F460A1A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0B21AE7-8A50-4EB2-AAC3-33343D111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85800"/>
            <a:ext cx="16649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AI TOOL CURVE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3F324E6-2FAD-4FAD-9032-C98DF8C747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04900"/>
            <a:ext cx="16649700" cy="1790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850" b="1">
                <a:solidFill>
                  <a:srgbClr val="12110E"/>
                </a:solidFill>
              </a:defRPr>
            </a:pPr>
            <a:r>
              <a:rPr sz="5850" b="1">
                <a:solidFill>
                  <a:srgbClr val="12110E"/>
                </a:solidFill>
              </a:rPr>
              <a:t>Small teams can now operate like media control rooms.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DFC286-62F4-4772-98D1-CC7D7D45B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82340"/>
            <a:ext cx="5372100" cy="525399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6"/>
          </a:solidFill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A4D06ED-66BD-4748-AD9E-A760C1A7C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752850"/>
            <a:ext cx="48387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700" b="1">
                <a:solidFill>
                  <a:srgbClr val="D8333F"/>
                </a:solidFill>
              </a:defRPr>
            </a:pPr>
            <a:r>
              <a:rPr sz="5700" b="1">
                <a:solidFill>
                  <a:srgbClr val="D8333F"/>
                </a:solidFill>
              </a:rPr>
              <a:t>2026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87AA2B-E4D1-4685-832C-B0EB360A9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819650"/>
            <a:ext cx="48387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000" b="1">
                <a:solidFill>
                  <a:srgbClr val="12110E"/>
                </a:solidFill>
              </a:defRPr>
            </a:pPr>
            <a:r>
              <a:rPr sz="3000" b="1">
                <a:solidFill>
                  <a:srgbClr val="12110E"/>
                </a:solidFill>
              </a:rPr>
              <a:t>Agent-native production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EF97339-D065-48C7-9861-404254B5E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5486400"/>
            <a:ext cx="4838700" cy="1028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>
                <a:solidFill>
                  <a:srgbClr val="5F5E5A"/>
                </a:solidFill>
              </a:defRPr>
            </a:pPr>
            <a:r>
              <a:rPr sz="2250">
                <a:solidFill>
                  <a:srgbClr val="5F5E5A"/>
                </a:solidFill>
              </a:rPr>
              <a:t>Agents inspect repos, edit files, run commands, call MCP tools, and produce artifacts.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BED48EC-079B-42FD-9332-85E0F5724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482340"/>
            <a:ext cx="5372100" cy="525399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EF7FF"/>
          </a:solidFill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04F3C2-986E-40EC-A261-F0136BAC4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3752850"/>
            <a:ext cx="48387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700" b="1">
                <a:solidFill>
                  <a:srgbClr val="316FDD"/>
                </a:solidFill>
              </a:defRPr>
            </a:pPr>
            <a:r>
              <a:rPr sz="5700" b="1">
                <a:solidFill>
                  <a:srgbClr val="316FDD"/>
                </a:solidFill>
              </a:rPr>
              <a:t>2027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F6398D-20FE-434E-8E02-EBA5BDD6D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4819650"/>
            <a:ext cx="48387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000" b="1">
                <a:solidFill>
                  <a:srgbClr val="12110E"/>
                </a:solidFill>
              </a:defRPr>
            </a:pPr>
            <a:r>
              <a:rPr sz="3000" b="1">
                <a:solidFill>
                  <a:srgbClr val="12110E"/>
                </a:solidFill>
              </a:rPr>
              <a:t>Distributed media ops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273A24-EE86-4447-928C-5398AE39D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5486400"/>
            <a:ext cx="4838700" cy="1028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>
                <a:solidFill>
                  <a:srgbClr val="5F5E5A"/>
                </a:solidFill>
              </a:defRPr>
            </a:pPr>
            <a:r>
              <a:rPr sz="2250">
                <a:solidFill>
                  <a:srgbClr val="5F5E5A"/>
                </a:solidFill>
              </a:rPr>
              <a:t>Remote MCP and coding agents let partner nodes run standardized nights with local identity.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3D1473F-FCD1-4895-B97F-0A127C5C3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96750" y="3482340"/>
            <a:ext cx="5372100" cy="525399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FFE8"/>
          </a:solidFill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00C63F4-525E-4172-B7B5-3CBEBB98F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3752850"/>
            <a:ext cx="48387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700" b="1">
                <a:solidFill>
                  <a:srgbClr val="4E19A8"/>
                </a:solidFill>
              </a:defRPr>
            </a:pPr>
            <a:r>
              <a:rPr sz="5700" b="1">
                <a:solidFill>
                  <a:srgbClr val="4E19A8"/>
                </a:solidFill>
              </a:rPr>
              <a:t>2028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96AD00E-6355-4957-98C6-8F800165D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4819650"/>
            <a:ext cx="4838700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000" b="1">
                <a:solidFill>
                  <a:srgbClr val="12110E"/>
                </a:solidFill>
              </a:defRPr>
            </a:pPr>
            <a:r>
              <a:rPr sz="3000" b="1">
                <a:solidFill>
                  <a:srgbClr val="12110E"/>
                </a:solidFill>
              </a:rPr>
              <a:t>Physical-world show surface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04C9D28-D14C-407D-82E3-6A9ECE4A04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63450" y="5943600"/>
            <a:ext cx="4838700" cy="1028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250">
                <a:solidFill>
                  <a:srgbClr val="5F5E5A"/>
                </a:solidFill>
              </a:defRPr>
            </a:pPr>
            <a:r>
              <a:rPr sz="2250">
                <a:solidFill>
                  <a:srgbClr val="5F5E5A"/>
                </a:solidFill>
              </a:rPr>
              <a:t>Bespoke media formats become cheap enough to rehearse, localize, and package for venues.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6EE3A0E-9BC2-4EB0-94BF-1232FD51B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9334500"/>
            <a:ext cx="166497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5F5E5A"/>
                </a:solidFill>
              </a:defRPr>
            </a:pPr>
            <a:r>
              <a:rPr sz="1800">
                <a:solidFill>
                  <a:srgbClr val="5F5E5A"/>
                </a:solidFill>
              </a:rPr>
              <a:t>OpenAI Agents SDK, Anthropic MCP, Cloudflare remote MCP, and GitHub Copilot coding agent are the tooling assumptions.</a:t>
            </a:r>
          </a:p>
        </p:txBody>
      </p:sp>
    </p:spTree>
    <p:extLst>
      <p:ext uri="{BB962C8B-B14F-4D97-AF65-F5344CB8AC3E}">
        <p14:creationId xmlns:p14="http://schemas.microsoft.com/office/powerpoint/2010/main" val="2012408652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year-2026-background">
            <a:extLst xmlns:a="http://schemas.openxmlformats.org/drawingml/2006/main">
              <a:ext uri="{FF2B5EF4-FFF2-40B4-BE49-F238E27FC236}">
                <a16:creationId xmlns:a16="http://schemas.microsoft.com/office/drawing/2014/main" id="{F82492F4-9A55-4B6F-B46B-3F2C01FCB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351FBAC-BECD-4D47-BA38-68F3FAC39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85800"/>
            <a:ext cx="5334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YEAR 1 / 2026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DEDB9A-4BD6-40A1-B300-A57301FBE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23950"/>
            <a:ext cx="5334000" cy="1943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0" b="1">
                <a:solidFill>
                  <a:srgbClr val="12110E"/>
                </a:solidFill>
              </a:defRPr>
            </a:pPr>
            <a:r>
              <a:rPr sz="12750" b="1">
                <a:solidFill>
                  <a:srgbClr val="12110E"/>
                </a:solidFill>
              </a:rPr>
              <a:t>2026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CDF3304-DE3E-4E2C-8AC4-73B6CC4E2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57550"/>
            <a:ext cx="4019550" cy="1200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900" b="1">
                <a:solidFill>
                  <a:srgbClr val="12110E"/>
                </a:solidFill>
              </a:defRPr>
            </a:pPr>
            <a:r>
              <a:rPr sz="3900" b="1">
                <a:solidFill>
                  <a:srgbClr val="12110E"/>
                </a:solidFill>
              </a:rPr>
              <a:t>Prove the weekly ritual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49FABC2-6C18-4F00-AF35-5D5A7D955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48200"/>
            <a:ext cx="451485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Make the league room worth returning to every week.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6FBE4F6-278B-493B-BB6D-7245642D0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85725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SURFACES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E10124-2573-4D8D-B16F-8DAD49D56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85725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Hub, TV cast, V3 desk, agent bench, roadmap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2C10634-9682-40C4-941F-BF8392ED02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371600"/>
            <a:ext cx="9144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The public product must feel like a venue with a schedule, not a pile of prototypes.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66B2B90-7F64-4BCE-9BF7-1514FF095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5527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BUILD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AB4FE01-D6F7-457B-8430-394FF29FFA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55270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Agent desk and twelve watch nights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DE69CF2-A48D-43AC-A11A-1E22CA3A1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04800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Scout, host, commentator, QA, and scorekeeper jobs create useful artifacts every slate.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BAF73FF-CBFB-40BE-B0E1-2D809EEFD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5339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GATES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1342E2-9877-4437-A38C-4A4305348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453390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Repeat viewing plus sponsor tests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0516551-36A1-4F0B-9301-58A72F4D8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504825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Twelve watch nights, three sponsor or grant tests, and a visible cohort returning across slates.</a:t>
            </a:r>
          </a:p>
        </p:txBody>
      </p:sp>
      <p:pic>
        <p:nvPicPr>
          <p:cNvPr id="15" name="year-2026-receipt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9861e62b07a4373"/>
          <a:srcRect xmlns:a="http://schemas.openxmlformats.org/drawingml/2006/main" l="0" t="34200" r="0" b="3420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819150" y="6838950"/>
            <a:ext cx="16649700" cy="27622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07495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year-2027-background">
            <a:extLst xmlns:a="http://schemas.openxmlformats.org/drawingml/2006/main">
              <a:ext uri="{FF2B5EF4-FFF2-40B4-BE49-F238E27FC236}">
                <a16:creationId xmlns:a16="http://schemas.microsoft.com/office/drawing/2014/main" id="{C55BC16C-312F-4A6E-8E4D-46263DEFAF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D30F9C5-2A16-432E-B7B5-1219E3637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85800"/>
            <a:ext cx="5334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YEAR 2 / 2027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636F743-23BA-467C-A729-50D65F7BB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23950"/>
            <a:ext cx="5334000" cy="1943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0" b="1">
                <a:solidFill>
                  <a:srgbClr val="12110E"/>
                </a:solidFill>
              </a:defRPr>
            </a:pPr>
            <a:r>
              <a:rPr sz="12750" b="1">
                <a:solidFill>
                  <a:srgbClr val="12110E"/>
                </a:solidFill>
              </a:rPr>
              <a:t>2027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4077BF-8054-4FD5-B0DE-22A45B500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57550"/>
            <a:ext cx="4457700" cy="1790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900" b="1">
                <a:solidFill>
                  <a:srgbClr val="12110E"/>
                </a:solidFill>
              </a:defRPr>
            </a:pPr>
            <a:r>
              <a:rPr sz="3900" b="1">
                <a:solidFill>
                  <a:srgbClr val="12110E"/>
                </a:solidFill>
              </a:rPr>
              <a:t>Syndicate the broadcast network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824B43-F834-4359-A4D7-0586D8EA0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238750"/>
            <a:ext cx="455295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Turn one desk into a repeatable local and partner format.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63085B-B348-4D5B-8B9C-511A8DAB08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85725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SURFACES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0ADCDBC-2EC0-4270-B5D3-11F6E68F5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85725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City nodes and venue watch kits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8BFBAC-521D-4421-BFFB-CE8B61371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371600"/>
            <a:ext cx="9144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Bars, campuses, chapters, shops, and clubs get a local kit without losing identity.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FAA4AD-3EB9-42CB-A29A-8588DDB08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5527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BUILD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925C2FD-43AC-4BFB-A76A-F9BCEA5B8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55270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Federated manifests and sponsor inventory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6F89DDB-1C8F-4DB0-BA17-66ACA7008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04800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Local rules, rosters, results, sponsor reads, and recaps publish into the same envelope.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759C32-0020-4931-AA93-94A33ECD0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5339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GATES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6D31DA4-6F11-4D84-AE6C-3EC15BF44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453390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Four partner nodes, two to four sponsors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45021AD-35F2-445E-854C-B0CEE0CDE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504825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The target is 1,000-plus weekly viewers, treated as an operating milestone rather than a promise.</a:t>
            </a:r>
          </a:p>
        </p:txBody>
      </p:sp>
      <p:pic>
        <p:nvPicPr>
          <p:cNvPr id="15" name="year-2027-receipt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e63abbe35924957"/>
          <a:srcRect xmlns:a="http://schemas.openxmlformats.org/drawingml/2006/main" l="0" t="34200" r="0" b="3420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819150" y="6838950"/>
            <a:ext cx="16649700" cy="27622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56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year-2028-background">
            <a:extLst xmlns:a="http://schemas.openxmlformats.org/drawingml/2006/main">
              <a:ext uri="{FF2B5EF4-FFF2-40B4-BE49-F238E27FC236}">
                <a16:creationId xmlns:a16="http://schemas.microsoft.com/office/drawing/2014/main" id="{C4E55DDB-E7F6-4430-B25B-79974BDF5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AC1A2E-BB8A-4B51-AE1B-159016022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85800"/>
            <a:ext cx="5334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YEAR 3 / 2028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FDF86C-1650-4FCA-BE1D-6B60A9816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123950"/>
            <a:ext cx="5334000" cy="1943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2750" b="1">
                <a:solidFill>
                  <a:srgbClr val="12110E"/>
                </a:solidFill>
              </a:defRPr>
            </a:pPr>
            <a:r>
              <a:rPr sz="12750" b="1">
                <a:solidFill>
                  <a:srgbClr val="12110E"/>
                </a:solidFill>
              </a:rPr>
              <a:t>2028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2A3E11F-79AE-49FC-A1F2-615CD5E770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57550"/>
            <a:ext cx="3886200" cy="1200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900" b="1">
                <a:solidFill>
                  <a:srgbClr val="12110E"/>
                </a:solidFill>
              </a:defRPr>
            </a:pPr>
            <a:r>
              <a:rPr sz="3900" b="1">
                <a:solidFill>
                  <a:srgbClr val="12110E"/>
                </a:solidFill>
              </a:rPr>
              <a:t>Package the live final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662215-0DF1-41F5-93B2-AA32D4D43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48200"/>
            <a:ext cx="44958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Make a browser-native sport legible on a stage or stadium board.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1FD2E8-B3E8-4E47-A5A1-6D99D04A8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85725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SURFACES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09408EF-5744-46E6-9DBD-9BC1C7835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85725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Flagship final and ticketed stream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899ABDE-8D77-4977-B06B-52AF828D1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37160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The show has a live host, agent desk, crowd screen, recap studio, and sponsor rhythm.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FF59DB-AB2A-4F55-B50F-9D60A6C74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7051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BUILD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FD49F1-2A5A-4051-B719-ED87B8848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705100"/>
            <a:ext cx="914400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Venue AV runbook and licensing kit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433495-A699-4D66-974A-1331A5985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200400"/>
            <a:ext cx="91440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The format needs scoreboard graphics, QR handoffs, sponsor reads, and a repeatable operator guide.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130714-4850-4A8C-A7E3-BC674805B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533900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8333F"/>
                </a:solidFill>
              </a:defRPr>
            </a:pPr>
            <a:r>
              <a:rPr sz="1800" b="1">
                <a:solidFill>
                  <a:srgbClr val="D8333F"/>
                </a:solidFill>
              </a:rPr>
              <a:t>GATES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0C9BFA5-72AC-42A2-A972-30C2EF4BA1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4533900"/>
            <a:ext cx="91440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12110E"/>
                </a:solidFill>
              </a:defRPr>
            </a:pPr>
            <a:r>
              <a:rPr sz="2850" b="1">
                <a:solidFill>
                  <a:srgbClr val="12110E"/>
                </a:solidFill>
              </a:rPr>
              <a:t>Ten venue partners and break-even season economics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15AF0E-AF18-418D-AA13-B024181D6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5486400"/>
            <a:ext cx="9144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950">
                <a:solidFill>
                  <a:srgbClr val="5F5E5A"/>
                </a:solidFill>
              </a:defRPr>
            </a:pPr>
            <a:r>
              <a:rPr sz="1950">
                <a:solidFill>
                  <a:srgbClr val="5F5E5A"/>
                </a:solidFill>
              </a:rPr>
              <a:t>The stadium idea only matters once partner venues already want the package.</a:t>
            </a:r>
          </a:p>
        </p:txBody>
      </p:sp>
      <p:pic>
        <p:nvPicPr>
          <p:cNvPr id="15" name="year-2028-receipt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6258aba8e884943"/>
          <a:srcRect xmlns:a="http://schemas.openxmlformats.org/drawingml/2006/main" l="0" t="34200" r="0" b="3420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819150" y="6838950"/>
            <a:ext cx="16649700" cy="27622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77178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apital-gates-background">
            <a:extLst xmlns:a="http://schemas.openxmlformats.org/drawingml/2006/main">
              <a:ext uri="{FF2B5EF4-FFF2-40B4-BE49-F238E27FC236}">
                <a16:creationId xmlns:a16="http://schemas.microsoft.com/office/drawing/2014/main" id="{495DC519-ECE3-4638-9A03-4C87EF82A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3E44E39-90A9-4D50-8624-992BDFEE9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85800"/>
            <a:ext cx="166497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CAPITAL PLAN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C53EAE-A377-461E-9D8F-5A7718EF0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085850"/>
            <a:ext cx="16649700" cy="895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5850" b="1">
                <a:solidFill>
                  <a:srgbClr val="12110E"/>
                </a:solidFill>
              </a:defRPr>
            </a:pPr>
            <a:r>
              <a:rPr sz="5850" b="1">
                <a:solidFill>
                  <a:srgbClr val="12110E"/>
                </a:solidFill>
              </a:rPr>
              <a:t>Tranche the money to proof, not vibes.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3CD4EA-FADC-4BB7-9423-E6385C224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05050"/>
            <a:ext cx="2381250" cy="1104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D8333F"/>
                </a:solidFill>
              </a:defRPr>
            </a:pPr>
            <a:r>
              <a:rPr sz="1650" b="1">
                <a:solidFill>
                  <a:srgbClr val="D8333F"/>
                </a:solidFill>
              </a:rPr>
              <a:t>GATE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EBAE69-3998-402C-B5FF-F853D197A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2305050"/>
            <a:ext cx="2667000" cy="1104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D8333F"/>
                </a:solidFill>
              </a:defRPr>
            </a:pPr>
            <a:r>
              <a:rPr sz="1650" b="1">
                <a:solidFill>
                  <a:srgbClr val="D8333F"/>
                </a:solidFill>
              </a:rPr>
              <a:t>AMOUNT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7795FE4-1C8A-4093-870D-2F4F46BCE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305050"/>
            <a:ext cx="11182350" cy="1104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D8333F"/>
                </a:solidFill>
              </a:defRPr>
            </a:pPr>
            <a:r>
              <a:rPr sz="1650" b="1">
                <a:solidFill>
                  <a:srgbClr val="D8333F"/>
                </a:solidFill>
              </a:rPr>
              <a:t>UNLOCK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29662FA-9BAE-4771-AE84-5D0A9B489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24250"/>
            <a:ext cx="23812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Seed check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35BB1F9-CB96-4FA8-AF50-8B8F27F1E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3524250"/>
            <a:ext cx="26670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$50k-$75k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8E40CBF-1A09-4ABA-AF86-705D5F779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524250"/>
            <a:ext cx="111823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>
                <a:solidFill>
                  <a:srgbClr val="5F5E5A"/>
                </a:solidFill>
              </a:defRPr>
            </a:pPr>
            <a:r>
              <a:rPr sz="2100">
                <a:solidFill>
                  <a:srgbClr val="5F5E5A"/>
                </a:solidFill>
              </a:rPr>
              <a:t>Ninety days of product proof: watch nights, agent loop, analytics, and sponsor collateral.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6B90B16-CE14-4666-82ED-6017914CB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76800"/>
            <a:ext cx="238125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Production tranche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45C86B-90EC-4065-A0D2-E0EAB592D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4876800"/>
            <a:ext cx="266700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Up to $250k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20C39F-A26C-4463-8CCD-8A54DADC96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4876800"/>
            <a:ext cx="1118235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>
                <a:solidFill>
                  <a:srgbClr val="5F5E5A"/>
                </a:solidFill>
              </a:defRPr>
            </a:pPr>
            <a:r>
              <a:rPr sz="2100">
                <a:solidFill>
                  <a:srgbClr val="5F5E5A"/>
                </a:solidFill>
              </a:rPr>
              <a:t>Released after repeat viewing, useful agent output, and one sponsor or ecosystem partner.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FC676E0-0B96-4E3D-B4FE-B75F293C9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629400"/>
            <a:ext cx="238125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Broadcast tranche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A3C0F38-8429-4EF4-B953-07BDB15B1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6629400"/>
            <a:ext cx="266700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Milestone priced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BEEB49-7B58-4189-9ABB-9F0540678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6629400"/>
            <a:ext cx="1118235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>
                <a:solidFill>
                  <a:srgbClr val="5F5E5A"/>
                </a:solidFill>
              </a:defRPr>
            </a:pPr>
            <a:r>
              <a:rPr sz="2100">
                <a:solidFill>
                  <a:srgbClr val="5F5E5A"/>
                </a:solidFill>
              </a:rPr>
              <a:t>Only after partner venues want the format and the runbook is repeatable.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05CB84-91BC-4D5B-A316-7315D2834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8382000"/>
            <a:ext cx="23812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Onchain option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07A0776-CFD8-4EF5-9E9C-4B578B98B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8382000"/>
            <a:ext cx="266700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12110E"/>
                </a:solidFill>
              </a:defRPr>
            </a:pPr>
            <a:r>
              <a:rPr sz="2550" b="1">
                <a:solidFill>
                  <a:srgbClr val="12110E"/>
                </a:solidFill>
              </a:rPr>
              <a:t>Counsel-gated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924868-8314-4879-B943-10BBF3F11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8382000"/>
            <a:ext cx="111823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100">
                <a:solidFill>
                  <a:srgbClr val="5F5E5A"/>
                </a:solidFill>
              </a:defRPr>
            </a:pPr>
            <a:r>
              <a:rPr sz="2100">
                <a:solidFill>
                  <a:srgbClr val="5F5E5A"/>
                </a:solidFill>
              </a:rPr>
              <a:t>Builder DAO or token comes after legal review, audience proof, and clean governance claims.</a:t>
            </a:r>
          </a:p>
        </p:txBody>
      </p:sp>
    </p:spTree>
    <p:extLst>
      <p:ext uri="{BB962C8B-B14F-4D97-AF65-F5344CB8AC3E}">
        <p14:creationId xmlns:p14="http://schemas.microsoft.com/office/powerpoint/2010/main" val="610534197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ask-background">
            <a:extLst xmlns:a="http://schemas.openxmlformats.org/drawingml/2006/main">
              <a:ext uri="{FF2B5EF4-FFF2-40B4-BE49-F238E27FC236}">
                <a16:creationId xmlns:a16="http://schemas.microsoft.com/office/drawing/2014/main" id="{676A0EBD-DCA9-4BF5-8C7D-7D21BCD77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7E9"/>
          </a:solidFill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556B974-A934-4E40-9029-BDBF1129B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628900"/>
            <a:ext cx="7239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4E19A8"/>
                </a:solidFill>
              </a:defRPr>
            </a:pPr>
            <a:r>
              <a:rPr sz="1650" b="1">
                <a:solidFill>
                  <a:srgbClr val="4E19A8"/>
                </a:solidFill>
              </a:rPr>
              <a:t>NEXT 90 DAYS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B1BDE8A-C176-47BB-A059-BB2838E3F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24200"/>
            <a:ext cx="7239000" cy="2819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6150" b="1">
                <a:solidFill>
                  <a:srgbClr val="12110E"/>
                </a:solidFill>
              </a:defRPr>
            </a:pPr>
            <a:r>
              <a:rPr sz="6150" b="1">
                <a:solidFill>
                  <a:srgbClr val="12110E"/>
                </a:solidFill>
              </a:rPr>
              <a:t>Write the first check into the ritual.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10CF8B-47F0-4D38-9454-BFDDC6AAA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6172200"/>
            <a:ext cx="6934200" cy="1181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>
                <a:solidFill>
                  <a:srgbClr val="5F5E5A"/>
                </a:solidFill>
              </a:defRPr>
            </a:pPr>
            <a:r>
              <a:rPr sz="2550">
                <a:solidFill>
                  <a:srgbClr val="5F5E5A"/>
                </a:solidFill>
              </a:rPr>
              <a:t>$50k-$75k funds the venue proof. Expansion waits for retention, useful agent output, and one sponsor or grant partner.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1952CD-AC66-4EF6-8103-FD1BECC4E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7581900"/>
            <a:ext cx="533400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7FF3F"/>
          </a:solidFill>
          <a:ln xmlns:a="http://schemas.openxmlformats.org/drawingml/2006/main" w="0">
            <a:solidFill>
              <a:srgbClr val="D7FF3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1702E7-BEE3-4AF7-B59F-C186FBB36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5363" y="2788920"/>
            <a:ext cx="8853488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6"/>
          </a:solidFill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D27723-B034-4AE7-9493-A8B3C7496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2895600"/>
            <a:ext cx="85153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Days 1-30: slate, recaps, link circuit, viewer loop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1B389E5-462E-4672-8931-E3BB15E27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5363" y="3501390"/>
            <a:ext cx="8853488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EF7FF"/>
          </a:solidFill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184107-7BDF-4295-8544-FFF8BAACE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619500"/>
            <a:ext cx="85153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Days 31-60: operator bench, scorekeeper, sponsor inventory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C0D2DF4-7BAD-4083-94BD-D862C3D57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5363" y="4213860"/>
            <a:ext cx="8853488" cy="502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E9EF"/>
          </a:solidFill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60A5739-BBE5-4245-851F-C42F4B661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4324350"/>
            <a:ext cx="85153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12110E"/>
                </a:solidFill>
              </a:defRPr>
            </a:pPr>
            <a:r>
              <a:rPr sz="1800" b="1">
                <a:solidFill>
                  <a:srgbClr val="12110E"/>
                </a:solidFill>
              </a:rPr>
              <a:t>Days 61-90: paid or grant-backed season test</a:t>
            </a:r>
          </a:p>
        </p:txBody>
      </p:sp>
      <p:pic>
        <p:nvPicPr>
          <p:cNvPr id="12" name="ask-battle-receipt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48aa8dc05d242d0"/>
          <a:srcRect xmlns:a="http://schemas.openxmlformats.org/drawingml/2006/main" l="0" t="22335" r="0" b="22335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8615363" y="4926330"/>
            <a:ext cx="8853488" cy="2571750"/>
          </a:xfrm>
          <a:prstGeom xmlns:a="http://schemas.openxmlformats.org/drawingml/2006/main"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824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2026-04-29T18:28:07.8830000Z</dcterms:created>
  <dcterms:modified xsi:type="dcterms:W3CDTF">2026-04-29T18:28:07.8830000Z</dcterms:modified>
</coreProperties>
</file>